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309"/>
    <a:srgbClr val="0F6A7B"/>
    <a:srgbClr val="4C899B"/>
    <a:srgbClr val="43A8B1"/>
    <a:srgbClr val="9ED9ED"/>
    <a:srgbClr val="D3ECF4"/>
    <a:srgbClr val="BAE1EF"/>
    <a:srgbClr val="A2EBFD"/>
    <a:srgbClr val="2FC5CC"/>
    <a:srgbClr val="ED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6364" autoAdjust="0"/>
  </p:normalViewPr>
  <p:slideViewPr>
    <p:cSldViewPr snapToGrid="0">
      <p:cViewPr varScale="1">
        <p:scale>
          <a:sx n="107" d="100"/>
          <a:sy n="107" d="100"/>
        </p:scale>
        <p:origin x="9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10DF-B67B-4C06-9861-371C454170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E747-58FE-4716-A7DE-8FDDCF748B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2AB6-4789-4259-9A06-9991EC400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6D8C-8813-4CAE-AD4D-F99D82DF2D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6" Type="http://schemas.microsoft.com/office/2007/relationships/hdphoto" Target="../media/image30.wdp"/><Relationship Id="rId5" Type="http://schemas.openxmlformats.org/officeDocument/2006/relationships/image" Target="../media/image29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.sv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3682"/>
            <a:ext cx="11775890" cy="6547991"/>
          </a:xfrm>
          <a:prstGeom prst="roundRect">
            <a:avLst>
              <a:gd name="adj" fmla="val 18292"/>
            </a:avLst>
          </a:prstGeom>
          <a:pattFill prst="pct90">
            <a:fgClr>
              <a:srgbClr val="4DC8D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手动输入 12"/>
          <p:cNvSpPr/>
          <p:nvPr/>
        </p:nvSpPr>
        <p:spPr>
          <a:xfrm rot="5400000" flipV="1">
            <a:off x="3533352" y="-1804562"/>
            <a:ext cx="6854085" cy="104632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4 w 10000"/>
              <a:gd name="connsiteY0-2" fmla="*/ 4813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4 w 10000"/>
              <a:gd name="connsiteY4-10" fmla="*/ 4813 h 10000"/>
              <a:gd name="connsiteX0-11" fmla="*/ 14 w 10000"/>
              <a:gd name="connsiteY0-12" fmla="*/ 3346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4 w 10000"/>
              <a:gd name="connsiteY4-20" fmla="*/ 3346 h 10000"/>
              <a:gd name="connsiteX0-21" fmla="*/ 0 w 10008"/>
              <a:gd name="connsiteY0-22" fmla="*/ 3360 h 10000"/>
              <a:gd name="connsiteX1-23" fmla="*/ 10008 w 10008"/>
              <a:gd name="connsiteY1-24" fmla="*/ 0 h 10000"/>
              <a:gd name="connsiteX2-25" fmla="*/ 10008 w 10008"/>
              <a:gd name="connsiteY2-26" fmla="*/ 10000 h 10000"/>
              <a:gd name="connsiteX3-27" fmla="*/ 8 w 10008"/>
              <a:gd name="connsiteY3-28" fmla="*/ 10000 h 10000"/>
              <a:gd name="connsiteX4-29" fmla="*/ 0 w 10008"/>
              <a:gd name="connsiteY4-30" fmla="*/ 336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8" h="10000">
                <a:moveTo>
                  <a:pt x="0" y="3360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13" y="8271"/>
                  <a:pt x="-5" y="5089"/>
                  <a:pt x="0" y="3360"/>
                </a:cubicBezTo>
                <a:close/>
              </a:path>
            </a:pathLst>
          </a:custGeom>
          <a:solidFill>
            <a:srgbClr val="EDFAFE"/>
          </a:solidFill>
          <a:ln>
            <a:noFill/>
          </a:ln>
          <a:effectLst>
            <a:outerShdw blurRad="2413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906368" y="2965379"/>
            <a:ext cx="47876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ln w="22225">
                  <a:solidFill>
                    <a:srgbClr val="43A8B1"/>
                  </a:solidFill>
                  <a:miter lim="800000"/>
                </a:ln>
                <a:solidFill>
                  <a:schemeClr val="bg1"/>
                </a:solidFill>
                <a:effectLst>
                  <a:outerShdw blurRad="101600" dist="38100" dir="8100000" algn="tr" rotWithShape="0">
                    <a:prstClr val="black">
                      <a:alpha val="3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颈椎病的预防</a:t>
            </a:r>
            <a:endParaRPr lang="zh-CN" altLang="en-US" sz="5400" b="1" spc="600" dirty="0">
              <a:ln w="22225">
                <a:solidFill>
                  <a:srgbClr val="43A8B1"/>
                </a:solidFill>
                <a:miter lim="800000"/>
              </a:ln>
              <a:solidFill>
                <a:schemeClr val="bg1"/>
              </a:solidFill>
              <a:effectLst>
                <a:outerShdw blurRad="101600" dist="38100" dir="8100000" algn="tr" rotWithShape="0">
                  <a:prstClr val="black">
                    <a:alpha val="35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34969" y="6403548"/>
            <a:ext cx="32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单位：暨南大学护理学院</a:t>
            </a:r>
            <a:endParaRPr lang="zh-CN" altLang="en-US" spc="300" dirty="0">
              <a:solidFill>
                <a:srgbClr val="4C89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49" y="143683"/>
            <a:ext cx="6942667" cy="1029605"/>
            <a:chOff x="-1" y="143683"/>
            <a:chExt cx="6942667" cy="1029605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143683"/>
              <a:ext cx="6942667" cy="889841"/>
              <a:chOff x="-1" y="166326"/>
              <a:chExt cx="6942667" cy="8898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" y="166326"/>
                <a:ext cx="6648893" cy="889841"/>
              </a:xfrm>
              <a:prstGeom prst="rect">
                <a:avLst/>
              </a:prstGeom>
              <a:gradFill flip="none" rotWithShape="1">
                <a:gsLst>
                  <a:gs pos="52000">
                    <a:srgbClr val="D5EDF5"/>
                  </a:gs>
                  <a:gs pos="25000">
                    <a:srgbClr val="EAF6FA"/>
                  </a:gs>
                  <a:gs pos="0">
                    <a:srgbClr val="A9E9FB"/>
                  </a:gs>
                  <a:gs pos="100000">
                    <a:srgbClr val="A2EBFD">
                      <a:alpha val="0"/>
                    </a:srgbClr>
                  </a:gs>
                  <a:gs pos="86000">
                    <a:srgbClr val="9CDCF0">
                      <a:alpha val="95000"/>
                    </a:srgbClr>
                  </a:gs>
                  <a:gs pos="78000">
                    <a:srgbClr val="98D2E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208055" y="329569"/>
                <a:ext cx="1752656" cy="563354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2226191" y="426580"/>
                <a:ext cx="471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rgbClr val="4C89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颈椎病患者康复护理虚拟仿真实验</a:t>
                </a:r>
                <a:endParaRPr lang="zh-CN" altLang="en-US" b="1" spc="3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直角三角形 1"/>
            <p:cNvSpPr/>
            <p:nvPr/>
          </p:nvSpPr>
          <p:spPr>
            <a:xfrm rot="10800000">
              <a:off x="-1" y="1033519"/>
              <a:ext cx="208056" cy="139769"/>
            </a:xfrm>
            <a:prstGeom prst="rtTriangle">
              <a:avLst/>
            </a:prstGeom>
            <a:solidFill>
              <a:srgbClr val="4C8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6560" y="156931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41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防止颈部受伤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3444" y="2397948"/>
            <a:ext cx="4775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免急性损伤，如抬重物、闪、挫伤等。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</a:t>
            </a:r>
            <a:r>
              <a:rPr lang="zh-CN" altLang="en-US" sz="2000" b="1" spc="600" dirty="0">
                <a:solidFill>
                  <a:srgbClr val="F123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彻底治疗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软组织损伤，防止其发展加重为颈椎病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34" t="7604" r="5215" b="3986"/>
          <a:stretch>
            <a:fillRect/>
          </a:stretch>
        </p:blipFill>
        <p:spPr>
          <a:xfrm>
            <a:off x="5019224" y="1471601"/>
            <a:ext cx="3186626" cy="20621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330" t="7604" r="9962"/>
          <a:stretch>
            <a:fillRect/>
          </a:stretch>
        </p:blipFill>
        <p:spPr>
          <a:xfrm flipH="1">
            <a:off x="8410620" y="1498007"/>
            <a:ext cx="3092640" cy="21550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7" y="3653085"/>
            <a:ext cx="4917323" cy="20621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39768"/>
            <a:ext cx="11775890" cy="6551906"/>
          </a:xfrm>
          <a:prstGeom prst="roundRect">
            <a:avLst>
              <a:gd name="adj" fmla="val 18292"/>
            </a:avLst>
          </a:prstGeom>
          <a:pattFill prst="pct90">
            <a:fgClr>
              <a:srgbClr val="4DC8D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手动输入 12"/>
          <p:cNvSpPr/>
          <p:nvPr/>
        </p:nvSpPr>
        <p:spPr>
          <a:xfrm rot="5400000" flipV="1">
            <a:off x="3929829" y="-1408085"/>
            <a:ext cx="6854085" cy="96702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4 w 10000"/>
              <a:gd name="connsiteY0-2" fmla="*/ 4813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4 w 10000"/>
              <a:gd name="connsiteY4-10" fmla="*/ 4813 h 10000"/>
              <a:gd name="connsiteX0-11" fmla="*/ 14 w 10000"/>
              <a:gd name="connsiteY0-12" fmla="*/ 3346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4 w 10000"/>
              <a:gd name="connsiteY4-20" fmla="*/ 3346 h 10000"/>
              <a:gd name="connsiteX0-21" fmla="*/ 0 w 10008"/>
              <a:gd name="connsiteY0-22" fmla="*/ 3360 h 10000"/>
              <a:gd name="connsiteX1-23" fmla="*/ 10008 w 10008"/>
              <a:gd name="connsiteY1-24" fmla="*/ 0 h 10000"/>
              <a:gd name="connsiteX2-25" fmla="*/ 10008 w 10008"/>
              <a:gd name="connsiteY2-26" fmla="*/ 10000 h 10000"/>
              <a:gd name="connsiteX3-27" fmla="*/ 8 w 10008"/>
              <a:gd name="connsiteY3-28" fmla="*/ 10000 h 10000"/>
              <a:gd name="connsiteX4-29" fmla="*/ 0 w 10008"/>
              <a:gd name="connsiteY4-30" fmla="*/ 336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8" h="10000">
                <a:moveTo>
                  <a:pt x="0" y="3360"/>
                </a:moveTo>
                <a:lnTo>
                  <a:pt x="10008" y="0"/>
                </a:lnTo>
                <a:lnTo>
                  <a:pt x="10008" y="10000"/>
                </a:lnTo>
                <a:lnTo>
                  <a:pt x="8" y="10000"/>
                </a:lnTo>
                <a:cubicBezTo>
                  <a:pt x="13" y="8271"/>
                  <a:pt x="-5" y="5089"/>
                  <a:pt x="0" y="3360"/>
                </a:cubicBezTo>
                <a:close/>
              </a:path>
            </a:pathLst>
          </a:custGeom>
          <a:solidFill>
            <a:srgbClr val="EDFAFE"/>
          </a:solidFill>
          <a:ln>
            <a:noFill/>
          </a:ln>
          <a:effectLst>
            <a:outerShdw blurRad="2413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15991" y="2815556"/>
            <a:ext cx="221897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b="1" spc="600" dirty="0">
                <a:ln w="22225">
                  <a:solidFill>
                    <a:srgbClr val="43A8B1"/>
                  </a:solidFill>
                  <a:miter lim="800000"/>
                </a:ln>
                <a:solidFill>
                  <a:schemeClr val="bg1"/>
                </a:solidFill>
                <a:effectLst>
                  <a:outerShdw blurRad="101600" dist="38100" dir="8100000" algn="tr" rotWithShape="0">
                    <a:prstClr val="black">
                      <a:alpha val="35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7200" b="1" spc="600" dirty="0">
              <a:ln w="22225">
                <a:solidFill>
                  <a:srgbClr val="43A8B1"/>
                </a:solidFill>
                <a:miter lim="800000"/>
              </a:ln>
              <a:solidFill>
                <a:schemeClr val="bg1"/>
              </a:solidFill>
              <a:effectLst>
                <a:outerShdw blurRad="101600" dist="38100" dir="8100000" algn="tr" rotWithShape="0">
                  <a:prstClr val="black">
                    <a:alpha val="35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34969" y="6403548"/>
            <a:ext cx="32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单位：暨南大学护理学院</a:t>
            </a:r>
            <a:endParaRPr lang="zh-CN" altLang="en-US" spc="300" dirty="0">
              <a:solidFill>
                <a:srgbClr val="4C89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49" y="143683"/>
            <a:ext cx="6942667" cy="1029605"/>
            <a:chOff x="-1" y="143683"/>
            <a:chExt cx="6942667" cy="1029605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143683"/>
              <a:ext cx="6942667" cy="889841"/>
              <a:chOff x="-1" y="166326"/>
              <a:chExt cx="6942667" cy="88984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1" y="166326"/>
                <a:ext cx="6648893" cy="889841"/>
              </a:xfrm>
              <a:prstGeom prst="rect">
                <a:avLst/>
              </a:prstGeom>
              <a:gradFill flip="none" rotWithShape="1">
                <a:gsLst>
                  <a:gs pos="52000">
                    <a:srgbClr val="D5EDF5"/>
                  </a:gs>
                  <a:gs pos="25000">
                    <a:srgbClr val="EAF6FA"/>
                  </a:gs>
                  <a:gs pos="0">
                    <a:srgbClr val="A9E9FB"/>
                  </a:gs>
                  <a:gs pos="100000">
                    <a:srgbClr val="A2EBFD">
                      <a:alpha val="0"/>
                    </a:srgbClr>
                  </a:gs>
                  <a:gs pos="86000">
                    <a:srgbClr val="9CDCF0">
                      <a:alpha val="95000"/>
                    </a:srgbClr>
                  </a:gs>
                  <a:gs pos="78000">
                    <a:srgbClr val="98D2E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208055" y="329569"/>
                <a:ext cx="1752656" cy="563354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2226191" y="426580"/>
                <a:ext cx="471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rgbClr val="4C89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颈椎病患者康复护理虚拟仿真实验</a:t>
                </a:r>
                <a:endParaRPr lang="zh-CN" altLang="en-US" b="1" spc="3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直角三角形 1"/>
            <p:cNvSpPr/>
            <p:nvPr/>
          </p:nvSpPr>
          <p:spPr>
            <a:xfrm rot="10800000">
              <a:off x="-1" y="1033519"/>
              <a:ext cx="208056" cy="139769"/>
            </a:xfrm>
            <a:prstGeom prst="rtTriangle">
              <a:avLst/>
            </a:prstGeom>
            <a:solidFill>
              <a:srgbClr val="4C8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7538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13627" y="98736"/>
              <a:ext cx="1849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预防要点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56833" y="1768861"/>
            <a:ext cx="7882467" cy="366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养成良好睡姿</a:t>
            </a:r>
            <a:endParaRPr lang="en-US" altLang="zh-CN" sz="28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保持正确坐姿</a:t>
            </a:r>
            <a:endParaRPr lang="en-US" altLang="zh-CN" sz="28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坚持劳逸结合</a:t>
            </a:r>
            <a:endParaRPr lang="en-US" altLang="zh-CN" sz="28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注重饮食健康</a:t>
            </a:r>
            <a:endParaRPr lang="en-US" altLang="zh-CN" sz="28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zh-CN" sz="2800" spc="600" dirty="0">
                <a:solidFill>
                  <a:srgbClr val="0F6A7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加强肩颈部肌肉锻炼</a:t>
            </a:r>
            <a:endParaRPr lang="en-US" altLang="zh-CN" sz="2800" spc="600" dirty="0">
              <a:solidFill>
                <a:srgbClr val="0F6A7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zh-CN" sz="2800" spc="600" dirty="0">
                <a:solidFill>
                  <a:srgbClr val="0F6A7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注意防寒保暖</a:t>
            </a:r>
            <a:endParaRPr lang="en-US" altLang="zh-CN" sz="2800" spc="600" dirty="0">
              <a:solidFill>
                <a:srgbClr val="0F6A7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zh-CN" sz="2800" spc="600" dirty="0">
                <a:solidFill>
                  <a:srgbClr val="0F6A7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防止颈部受伤</a:t>
            </a:r>
            <a:endParaRPr lang="en-US" altLang="zh-CN" sz="28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56932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307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养成良好睡姿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7673" y="2274838"/>
            <a:ext cx="4938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择略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些床垫；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成“卧如松”式的睡姿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有利于脊柱处于自然形态，既有利于睡眠，又可保护颈椎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5" y="1903840"/>
            <a:ext cx="2984518" cy="12159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33" y="3772838"/>
            <a:ext cx="2977978" cy="110820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395495" y="2740206"/>
            <a:ext cx="4228178" cy="15427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738700" y="2645846"/>
            <a:ext cx="4207669" cy="1566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177581" y="156932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307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养成良好睡姿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91960" y="2192387"/>
            <a:ext cx="45481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高矮适中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的枕头，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保证颈椎的生理弯曲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醒后颈部无任何不适为宜</a:t>
            </a:r>
            <a:endParaRPr lang="zh-CN" altLang="en-US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卧位时枕头高度要充足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避免出现颈肩两侧受力不平衡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87" y="1936855"/>
            <a:ext cx="3109919" cy="13320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86" y="3380244"/>
            <a:ext cx="3109919" cy="14282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190" y="1981704"/>
            <a:ext cx="3446190" cy="13985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683" y="3564731"/>
            <a:ext cx="3406697" cy="13192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7538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307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保持正确坐姿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4608" y="2542443"/>
            <a:ext cx="5277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姿端正，使案台与座椅相称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览电脑、手机等电子设备时应平视屏幕，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避免长时间低头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75" y="1166533"/>
            <a:ext cx="5900662" cy="4829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7538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307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坚持劳逸结合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7667" y="2164791"/>
            <a:ext cx="6516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作学习间隔</a:t>
            </a:r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起身放松休息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让颈部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左右转动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数次，前后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点头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，幅度宜大，转动轻柔，自觉酸胀为宜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米字形的活动操</a:t>
            </a:r>
            <a:endParaRPr lang="en-US" altLang="zh-CN" sz="2000" b="1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活动颈部到最大幅度时保持</a:t>
            </a:r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5s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，后回到正常姿势，重复</a:t>
            </a:r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>
            <a:fillRect/>
          </a:stretch>
        </p:blipFill>
        <p:spPr>
          <a:xfrm>
            <a:off x="7236683" y="1078159"/>
            <a:ext cx="4210266" cy="26776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3" b="3177"/>
          <a:stretch>
            <a:fillRect/>
          </a:stretch>
        </p:blipFill>
        <p:spPr>
          <a:xfrm>
            <a:off x="7217632" y="3577105"/>
            <a:ext cx="4229317" cy="25306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64921" y="123940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3078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注重饮食健康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06844" y="2473539"/>
            <a:ext cx="4288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食富含钙质、蛋白质、维生素等食品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少食用油腻、油炸食品 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88" t="11669" r="4099" b="6601"/>
          <a:stretch>
            <a:fillRect/>
          </a:stretch>
        </p:blipFill>
        <p:spPr>
          <a:xfrm>
            <a:off x="5113159" y="1776451"/>
            <a:ext cx="3115179" cy="30676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51" t="11180" r="9330" b="9307"/>
          <a:stretch>
            <a:fillRect/>
          </a:stretch>
        </p:blipFill>
        <p:spPr>
          <a:xfrm>
            <a:off x="8562957" y="1776451"/>
            <a:ext cx="3128304" cy="311486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7096027" y="4227865"/>
            <a:ext cx="938335" cy="938335"/>
          </a:xfrm>
          <a:prstGeom prst="ellipse">
            <a:avLst/>
          </a:prstGeom>
          <a:solidFill>
            <a:srgbClr val="F12309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形 13" descr="复选标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9597" y="4272535"/>
            <a:ext cx="748577" cy="7485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10811287" y="4262160"/>
            <a:ext cx="938335" cy="904040"/>
          </a:xfrm>
          <a:prstGeom prst="ellipse">
            <a:avLst/>
          </a:prstGeom>
          <a:solidFill>
            <a:srgbClr val="F12309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形 15" descr="关闭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71508" y="4242041"/>
            <a:ext cx="754979" cy="754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7538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41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加强肩颈部肌肉锻炼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5270" y="2371506"/>
            <a:ext cx="5014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000" b="1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运动疗法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锻炼颈椎，增强抗击外力作用的能力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风筝、打羽毛球等户外运动、颈肩康复操等适合室内的运动方式，有益于颈部的保健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931" t="14672" r="3865" b="8031"/>
          <a:stretch>
            <a:fillRect/>
          </a:stretch>
        </p:blipFill>
        <p:spPr>
          <a:xfrm>
            <a:off x="5808243" y="1351052"/>
            <a:ext cx="2725385" cy="19505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l="3337" t="16218" r="4257" b="14500"/>
          <a:stretch>
            <a:fillRect/>
          </a:stretch>
        </p:blipFill>
        <p:spPr>
          <a:xfrm>
            <a:off x="8741683" y="1443117"/>
            <a:ext cx="2530220" cy="15738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l="5773" t="10673" r="2883" b="5109"/>
          <a:stretch>
            <a:fillRect/>
          </a:stretch>
        </p:blipFill>
        <p:spPr>
          <a:xfrm>
            <a:off x="5570308" y="3550345"/>
            <a:ext cx="3136516" cy="22502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/>
          <a:srcRect l="6360" t="10511" r="5933" b="5600"/>
          <a:stretch>
            <a:fillRect/>
          </a:stretch>
        </p:blipFill>
        <p:spPr>
          <a:xfrm>
            <a:off x="8637656" y="3595272"/>
            <a:ext cx="2807825" cy="2211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208055" y="147538"/>
            <a:ext cx="11775890" cy="6544136"/>
          </a:xfrm>
          <a:prstGeom prst="roundRect">
            <a:avLst>
              <a:gd name="adj" fmla="val 18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56605"/>
            <a:ext cx="11807444" cy="1171518"/>
            <a:chOff x="0" y="-397028"/>
            <a:chExt cx="11807444" cy="1171518"/>
          </a:xfrm>
        </p:grpSpPr>
        <p:sp>
          <p:nvSpPr>
            <p:cNvPr id="4" name="矩形 3"/>
            <p:cNvSpPr/>
            <p:nvPr/>
          </p:nvSpPr>
          <p:spPr>
            <a:xfrm>
              <a:off x="0" y="-115351"/>
              <a:ext cx="3513667" cy="889841"/>
            </a:xfrm>
            <a:prstGeom prst="rect">
              <a:avLst/>
            </a:prstGeom>
            <a:gradFill flip="none" rotWithShape="1">
              <a:gsLst>
                <a:gs pos="52000">
                  <a:srgbClr val="D5EDF5"/>
                </a:gs>
                <a:gs pos="25000">
                  <a:srgbClr val="EAF6FA"/>
                </a:gs>
                <a:gs pos="0">
                  <a:srgbClr val="A9E9FB"/>
                </a:gs>
                <a:gs pos="100000">
                  <a:srgbClr val="A2EBFD">
                    <a:alpha val="0"/>
                  </a:srgbClr>
                </a:gs>
                <a:gs pos="86000">
                  <a:srgbClr val="9CDCF0">
                    <a:alpha val="95000"/>
                  </a:srgbClr>
                </a:gs>
                <a:gs pos="78000">
                  <a:srgbClr val="98D2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054788" y="-397028"/>
              <a:ext cx="1752656" cy="5633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13444" y="98736"/>
              <a:ext cx="41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4C89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注意防寒保暖</a:t>
              </a:r>
              <a:endParaRPr lang="zh-CN" altLang="en-US" sz="2400" b="1" spc="600" dirty="0">
                <a:solidFill>
                  <a:srgbClr val="4C89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06313" y="2419358"/>
            <a:ext cx="5272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</a:t>
            </a:r>
            <a:r>
              <a:rPr lang="zh-CN" altLang="en-US" sz="2000" b="1" spc="600" dirty="0">
                <a:solidFill>
                  <a:srgbClr val="F123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冷气吹袭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，诱发颈椎病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r>
              <a:rPr lang="zh-CN" altLang="en-US" sz="2000" b="1" spc="600" dirty="0">
                <a:solidFill>
                  <a:srgbClr val="F123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颈部保暖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，空调温度适中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发后务必要</a:t>
            </a:r>
            <a:r>
              <a:rPr lang="zh-CN" altLang="en-US" sz="2000" b="1" spc="600" dirty="0">
                <a:solidFill>
                  <a:srgbClr val="F123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吹干</a:t>
            </a:r>
            <a:r>
              <a:rPr lang="zh-CN" altLang="en-US" sz="2000" spc="600" dirty="0">
                <a:solidFill>
                  <a:srgbClr val="0F6A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后入睡</a:t>
            </a:r>
            <a:endParaRPr lang="en-US" altLang="zh-CN" sz="2000" spc="600" dirty="0">
              <a:solidFill>
                <a:srgbClr val="0F6A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-1496" y="1428123"/>
            <a:ext cx="208056" cy="139769"/>
          </a:xfrm>
          <a:prstGeom prst="rtTriangle">
            <a:avLst/>
          </a:prstGeom>
          <a:solidFill>
            <a:srgbClr val="4C8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 trans="80000" numberOfShade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5587" y="1619451"/>
            <a:ext cx="3831432" cy="3991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演示</Application>
  <PresentationFormat>宽屏</PresentationFormat>
  <Paragraphs>71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jamin</dc:creator>
  <cp:lastModifiedBy>user</cp:lastModifiedBy>
  <cp:revision>40</cp:revision>
  <dcterms:created xsi:type="dcterms:W3CDTF">2021-05-17T10:43:00Z</dcterms:created>
  <dcterms:modified xsi:type="dcterms:W3CDTF">2021-05-18T10:11:29Z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